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65" r:id="rId10"/>
    <p:sldId id="267" r:id="rId11"/>
    <p:sldId id="263" r:id="rId12"/>
    <p:sldId id="271" r:id="rId13"/>
    <p:sldId id="270" r:id="rId14"/>
    <p:sldId id="27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F0B22-82AE-AB3D-F5B6-D2CC2446ABAF}" v="47" dt="2025-11-05T06:54:11.003"/>
    <p1510:client id="{8A397EBD-4E41-4002-B934-EC1660EB9480}" v="687" dt="2025-11-05T12:24:28.652"/>
    <p1510:client id="{A65D9327-1705-4B0D-BBD0-2A53370CFE6F}" v="821" dt="2025-11-05T06:37:25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9321A-3A8B-93FA-509D-5378C971B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Integración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176E43-59E1-E761-1888-0DD52B21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Integrantes:</a:t>
            </a:r>
          </a:p>
          <a:p>
            <a:r>
              <a:rPr lang="es-CL" dirty="0"/>
              <a:t>Fabián Alarcón – Nicolás Mora – Vicente Vásquez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0788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te-Film">
            <a:hlinkClick r:id="" action="ppaction://media"/>
            <a:extLst>
              <a:ext uri="{FF2B5EF4-FFF2-40B4-BE49-F238E27FC236}">
                <a16:creationId xmlns:a16="http://schemas.microsoft.com/office/drawing/2014/main" id="{11C8D8EA-0037-3150-B22E-C94816AF11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626" y="-4314"/>
            <a:ext cx="9126747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85C83-1F8F-98CC-44C1-166B9E919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DEA62C-9E64-5949-9F51-523A0B2EC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28792D4-3CC1-36A1-EC1E-9849B347A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7A9F7-5478-6865-FE27-A298FBBC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1" y="2526357"/>
            <a:ext cx="3813147" cy="2005812"/>
          </a:xfrm>
        </p:spPr>
        <p:txBody>
          <a:bodyPr>
            <a:normAutofit/>
          </a:bodyPr>
          <a:lstStyle/>
          <a:p>
            <a:r>
              <a:rPr lang="es-MX" sz="3200" b="1" dirty="0">
                <a:latin typeface="Aptos Narrow"/>
              </a:rPr>
              <a:t>Plan de Integración</a:t>
            </a:r>
            <a:br>
              <a:rPr lang="es-MX" sz="3200" b="1" dirty="0">
                <a:latin typeface="Aptos Narrow"/>
              </a:rPr>
            </a:br>
            <a:endParaRPr lang="es-MX" sz="3200" b="1" dirty="0">
              <a:latin typeface="Aptos Narrow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70B62FA-B43A-CA1A-ADC8-80B8BD248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3" name="Imagen 2" descr="Integración - Iconos gratis de ui">
            <a:extLst>
              <a:ext uri="{FF2B5EF4-FFF2-40B4-BE49-F238E27FC236}">
                <a16:creationId xmlns:a16="http://schemas.microsoft.com/office/drawing/2014/main" id="{29816AF1-201D-E111-C79B-CE3FF294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940468"/>
            <a:ext cx="4716379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8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30F62E-45B5-F32A-C1AB-87D7CB4DF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BDDA6E-DFD3-97FA-64C4-3CFEA582F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99F0EA-C5A9-ED1A-8C47-7465CA83A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3F02D-615A-9FD0-0152-74A3C45C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365" y="1322196"/>
            <a:ext cx="5732685" cy="4414134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s-MX" sz="2400" b="1" dirty="0">
              <a:solidFill>
                <a:schemeClr val="tx1"/>
              </a:solidFill>
              <a:latin typeface="Corbel"/>
            </a:endParaRPr>
          </a:p>
          <a:p>
            <a:endParaRPr lang="es-MX" sz="2000" dirty="0">
              <a:solidFill>
                <a:schemeClr val="tx1"/>
              </a:solidFill>
              <a:latin typeface="Aptos Narrow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1C9D36-CB7F-B4AE-049A-52576648C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4" name="Imagen 3" descr="Integración - Iconos gratis de ui">
            <a:extLst>
              <a:ext uri="{FF2B5EF4-FFF2-40B4-BE49-F238E27FC236}">
                <a16:creationId xmlns:a16="http://schemas.microsoft.com/office/drawing/2014/main" id="{3299BCA7-9C92-4F90-A902-515754D2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78" y="2624888"/>
            <a:ext cx="2219827" cy="217972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1C595C-13A5-DE19-1174-80972BD85780}"/>
              </a:ext>
            </a:extLst>
          </p:cNvPr>
          <p:cNvSpPr txBox="1"/>
          <p:nvPr/>
        </p:nvSpPr>
        <p:spPr>
          <a:xfrm>
            <a:off x="260684" y="1393657"/>
            <a:ext cx="3866147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3200" b="1" dirty="0">
                <a:solidFill>
                  <a:srgbClr val="FFFFFF"/>
                </a:solidFill>
                <a:latin typeface="Aptos Narrow"/>
              </a:rPr>
              <a:t>Plan de Integración</a:t>
            </a:r>
            <a:br>
              <a:rPr lang="es-MX" sz="3200" b="1" dirty="0">
                <a:solidFill>
                  <a:srgbClr val="FFFFFF"/>
                </a:solidFill>
                <a:latin typeface="Aptos Narrow"/>
              </a:rPr>
            </a:br>
            <a:endParaRPr lang="es-ES" sz="3200">
              <a:latin typeface="Aptos Narrow"/>
            </a:endParaRPr>
          </a:p>
          <a:p>
            <a:pPr algn="l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F84D604-9DBF-6DC3-A468-2AC279B65BB9}"/>
              </a:ext>
            </a:extLst>
          </p:cNvPr>
          <p:cNvSpPr txBox="1">
            <a:spLocks/>
          </p:cNvSpPr>
          <p:nvPr/>
        </p:nvSpPr>
        <p:spPr>
          <a:xfrm>
            <a:off x="4486739" y="842938"/>
            <a:ext cx="6444552" cy="4414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b="1" dirty="0">
                <a:solidFill>
                  <a:schemeClr val="tx1"/>
                </a:solidFill>
              </a:rPr>
              <a:t>Paso 1: Planificación de Puertos y </a:t>
            </a:r>
            <a:r>
              <a:rPr lang="es-MX" sz="2400" b="1" dirty="0" err="1">
                <a:solidFill>
                  <a:schemeClr val="tx1"/>
                </a:solidFill>
              </a:rPr>
              <a:t>Endpoints</a:t>
            </a:r>
            <a:br>
              <a:rPr lang="es-MX" sz="2400" b="1" dirty="0">
                <a:solidFill>
                  <a:schemeClr val="tx1"/>
                </a:solidFill>
              </a:rPr>
            </a:br>
            <a:endParaRPr lang="es-ES" sz="24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MX" sz="2000" b="1" dirty="0">
                <a:solidFill>
                  <a:schemeClr val="tx1"/>
                </a:solidFill>
                <a:ea typeface="+mj-lt"/>
                <a:cs typeface="+mj-lt"/>
              </a:rPr>
              <a:t>Recopilación de puertos</a:t>
            </a:r>
            <a:r>
              <a:rPr lang="es-MX" sz="2000" dirty="0">
                <a:solidFill>
                  <a:schemeClr val="tx1"/>
                </a:solidFill>
                <a:ea typeface="+mj-lt"/>
                <a:cs typeface="+mj-lt"/>
              </a:rPr>
              <a:t>: Cada equipo nos enviará los puertos que usa actualmente.</a:t>
            </a:r>
            <a:endParaRPr lang="es-MX" sz="20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MX" sz="2000" b="1" dirty="0">
                <a:solidFill>
                  <a:schemeClr val="tx1"/>
                </a:solidFill>
                <a:ea typeface="+mj-lt"/>
                <a:cs typeface="+mj-lt"/>
              </a:rPr>
              <a:t>Unificación</a:t>
            </a:r>
            <a:r>
              <a:rPr lang="es-MX" sz="2000" dirty="0">
                <a:solidFill>
                  <a:schemeClr val="tx1"/>
                </a:solidFill>
                <a:ea typeface="+mj-lt"/>
                <a:cs typeface="+mj-lt"/>
              </a:rPr>
              <a:t>: Crearemos una lista única de puertos públicos, asegurando que cada uno sea único y esté asociado a un solo servicio.</a:t>
            </a:r>
            <a:endParaRPr lang="es-MX" sz="20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MX" sz="2000" b="1" dirty="0">
                <a:solidFill>
                  <a:schemeClr val="tx1"/>
                </a:solidFill>
                <a:ea typeface="+mj-lt"/>
                <a:cs typeface="+mj-lt"/>
              </a:rPr>
              <a:t>Adaptación</a:t>
            </a:r>
            <a:r>
              <a:rPr lang="es-MX" sz="2000" dirty="0">
                <a:solidFill>
                  <a:schemeClr val="tx1"/>
                </a:solidFill>
                <a:ea typeface="+mj-lt"/>
                <a:cs typeface="+mj-lt"/>
              </a:rPr>
              <a:t>: Cada equipo ajustará su proyecto para usar los nuevos puertos.</a:t>
            </a:r>
            <a:endParaRPr lang="es-MX" sz="20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MX" sz="2000" b="1" dirty="0">
                <a:solidFill>
                  <a:schemeClr val="tx1"/>
                </a:solidFill>
                <a:ea typeface="+mj-lt"/>
                <a:cs typeface="+mj-lt"/>
              </a:rPr>
              <a:t>Documentación de </a:t>
            </a:r>
            <a:r>
              <a:rPr lang="es-MX" sz="2000" b="1" err="1">
                <a:solidFill>
                  <a:schemeClr val="tx1"/>
                </a:solidFill>
                <a:ea typeface="+mj-lt"/>
                <a:cs typeface="+mj-lt"/>
              </a:rPr>
              <a:t>endpoints</a:t>
            </a:r>
            <a:r>
              <a:rPr lang="es-MX" sz="2000" dirty="0">
                <a:solidFill>
                  <a:schemeClr val="tx1"/>
                </a:solidFill>
                <a:ea typeface="+mj-lt"/>
                <a:cs typeface="+mj-lt"/>
              </a:rPr>
              <a:t>: Cada servicio deberá documentar:</a:t>
            </a:r>
            <a:endParaRPr lang="es-MX" sz="2000">
              <a:solidFill>
                <a:schemeClr val="tx1"/>
              </a:solidFill>
            </a:endParaRPr>
          </a:p>
          <a:p>
            <a:pPr marL="285750" lvl="1" indent="-285750" defTabSz="914400">
              <a:buFont typeface="Arial"/>
              <a:buChar char="•"/>
            </a:pPr>
            <a:r>
              <a:rPr lang="es-MX" sz="2000" kern="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Ruta del </a:t>
            </a:r>
            <a:r>
              <a:rPr lang="es-MX" sz="2000" kern="0" err="1">
                <a:solidFill>
                  <a:schemeClr val="tx1"/>
                </a:solidFill>
                <a:latin typeface="+mj-lt"/>
                <a:ea typeface="+mj-lt"/>
                <a:cs typeface="+mj-lt"/>
              </a:rPr>
              <a:t>endpoint</a:t>
            </a:r>
            <a:endParaRPr lang="es-MX" sz="2000" kern="0">
              <a:solidFill>
                <a:schemeClr val="tx1"/>
              </a:solidFill>
            </a:endParaRPr>
          </a:p>
          <a:p>
            <a:pPr marL="285750" lvl="1" indent="-285750" defTabSz="914400">
              <a:buFont typeface="Arial"/>
              <a:buChar char="•"/>
            </a:pPr>
            <a:r>
              <a:rPr lang="es-MX" sz="2000" kern="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Métodos HTTP (GET, POST, DELETE, etc.)</a:t>
            </a:r>
            <a:endParaRPr lang="es-MX" sz="2000" kern="0">
              <a:solidFill>
                <a:schemeClr val="tx1"/>
              </a:solidFill>
            </a:endParaRPr>
          </a:p>
          <a:p>
            <a:pPr marL="285750" lvl="1" indent="-285750" defTabSz="914400">
              <a:buFont typeface="Arial"/>
              <a:buChar char="•"/>
            </a:pPr>
            <a:r>
              <a:rPr lang="es-MX" sz="2000" kern="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Datos esperados y formato</a:t>
            </a:r>
            <a:endParaRPr lang="es-MX" sz="2000" kern="0">
              <a:solidFill>
                <a:schemeClr val="tx1"/>
              </a:solidFill>
            </a:endParaRPr>
          </a:p>
          <a:p>
            <a:pPr marL="285750" lvl="1" indent="-285750" defTabSz="914400">
              <a:buFont typeface="Arial"/>
              <a:buChar char="•"/>
            </a:pPr>
            <a:r>
              <a:rPr lang="es-MX" sz="2000" kern="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Descripción de la operación</a:t>
            </a:r>
            <a:endParaRPr lang="es-MX" sz="2000" kern="0">
              <a:solidFill>
                <a:schemeClr val="tx1"/>
              </a:solidFill>
            </a:endParaRPr>
          </a:p>
          <a:p>
            <a:endParaRPr lang="es-MX" sz="2000" dirty="0">
              <a:solidFill>
                <a:schemeClr val="tx1"/>
              </a:solidFill>
              <a:latin typeface="Apto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917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0E63C-208E-C430-3B1F-E2174FB8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F816709-70B1-2898-6900-CB830ABC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190D829-3692-FCE8-7196-AD48F4760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72EA57-778E-998E-299A-63CF7D2D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365" y="1322196"/>
            <a:ext cx="5732685" cy="4414134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s-MX" sz="2400" b="1" dirty="0">
              <a:solidFill>
                <a:schemeClr val="tx1"/>
              </a:solidFill>
              <a:latin typeface="Corbel"/>
            </a:endParaRPr>
          </a:p>
          <a:p>
            <a:endParaRPr lang="es-MX" sz="2000" dirty="0">
              <a:solidFill>
                <a:schemeClr val="tx1"/>
              </a:solidFill>
              <a:latin typeface="Aptos Narrow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E58B7F-1745-7FF4-B820-2F27F947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4" name="Imagen 3" descr="Integración - Iconos gratis de ui">
            <a:extLst>
              <a:ext uri="{FF2B5EF4-FFF2-40B4-BE49-F238E27FC236}">
                <a16:creationId xmlns:a16="http://schemas.microsoft.com/office/drawing/2014/main" id="{CF5101C1-0FBD-33E5-00D2-20930E99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78" y="2624888"/>
            <a:ext cx="2219827" cy="217972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C38A8D-8A13-C6DD-68E5-E7C30ADDC3C4}"/>
              </a:ext>
            </a:extLst>
          </p:cNvPr>
          <p:cNvSpPr txBox="1"/>
          <p:nvPr/>
        </p:nvSpPr>
        <p:spPr>
          <a:xfrm>
            <a:off x="260684" y="1393657"/>
            <a:ext cx="3866147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3200" b="1" dirty="0">
                <a:solidFill>
                  <a:srgbClr val="FFFFFF"/>
                </a:solidFill>
                <a:latin typeface="Aptos Narrow"/>
              </a:rPr>
              <a:t>Plan de Integración</a:t>
            </a:r>
            <a:br>
              <a:rPr lang="es-MX" sz="3200" b="1" dirty="0">
                <a:solidFill>
                  <a:srgbClr val="FFFFFF"/>
                </a:solidFill>
                <a:latin typeface="Aptos Narrow"/>
              </a:rPr>
            </a:br>
            <a:endParaRPr lang="es-ES" sz="3200">
              <a:latin typeface="Aptos Narrow"/>
            </a:endParaRPr>
          </a:p>
          <a:p>
            <a:pPr algn="l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8F4F7E-B4C5-B1D6-E44E-B6FE1ABAAE57}"/>
              </a:ext>
            </a:extLst>
          </p:cNvPr>
          <p:cNvSpPr txBox="1"/>
          <p:nvPr/>
        </p:nvSpPr>
        <p:spPr>
          <a:xfrm>
            <a:off x="4341394" y="762000"/>
            <a:ext cx="7038473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 Paso 2: Proceso de Integración Técnica</a:t>
            </a:r>
            <a:endParaRPr lang="es-ES" sz="2400"/>
          </a:p>
          <a:p>
            <a:endParaRPr lang="es-ES" sz="2400" b="1" dirty="0"/>
          </a:p>
          <a:p>
            <a:pPr marL="285750" indent="-285750">
              <a:buFont typeface="Arial"/>
              <a:buChar char="•"/>
            </a:pPr>
            <a:r>
              <a:rPr lang="es-ES" sz="2400" dirty="0">
                <a:ea typeface="+mn-lt"/>
                <a:cs typeface="+mn-lt"/>
              </a:rPr>
              <a:t>Tener listos: puertos, </a:t>
            </a:r>
            <a:r>
              <a:rPr lang="es-ES" sz="2400" err="1">
                <a:ea typeface="+mn-lt"/>
                <a:cs typeface="+mn-lt"/>
              </a:rPr>
              <a:t>endpoints</a:t>
            </a:r>
            <a:r>
              <a:rPr lang="es-ES" sz="2400" dirty="0">
                <a:ea typeface="+mn-lt"/>
                <a:cs typeface="+mn-lt"/>
              </a:rPr>
              <a:t> y archivos clave para </a:t>
            </a:r>
            <a:r>
              <a:rPr lang="es-ES" sz="2400" err="1">
                <a:ea typeface="+mn-lt"/>
                <a:cs typeface="+mn-lt"/>
              </a:rPr>
              <a:t>debugging</a:t>
            </a:r>
            <a:r>
              <a:rPr lang="es-ES" sz="2400" dirty="0">
                <a:ea typeface="+mn-lt"/>
                <a:cs typeface="+mn-lt"/>
              </a:rPr>
              <a:t>.</a:t>
            </a:r>
            <a:endParaRPr lang="es-ES" sz="2400"/>
          </a:p>
          <a:p>
            <a:pPr marL="285750" indent="-285750">
              <a:buFont typeface="Arial"/>
              <a:buChar char="•"/>
            </a:pPr>
            <a:r>
              <a:rPr lang="es-ES" sz="2400" dirty="0">
                <a:ea typeface="+mn-lt"/>
                <a:cs typeface="+mn-lt"/>
              </a:rPr>
              <a:t>Descargar </a:t>
            </a:r>
            <a:r>
              <a:rPr lang="es-ES" sz="2400" err="1">
                <a:ea typeface="+mn-lt"/>
                <a:cs typeface="+mn-lt"/>
              </a:rPr>
              <a:t>templates</a:t>
            </a:r>
            <a:r>
              <a:rPr lang="es-ES" sz="2400" dirty="0">
                <a:ea typeface="+mn-lt"/>
                <a:cs typeface="+mn-lt"/>
              </a:rPr>
              <a:t> de </a:t>
            </a:r>
            <a:r>
              <a:rPr lang="es-ES" sz="2400" err="1">
                <a:ea typeface="+mn-lt"/>
                <a:cs typeface="+mn-lt"/>
              </a:rPr>
              <a:t>Dockerfile</a:t>
            </a:r>
            <a:r>
              <a:rPr lang="es-ES" sz="2400" dirty="0">
                <a:ea typeface="+mn-lt"/>
                <a:cs typeface="+mn-lt"/>
              </a:rPr>
              <a:t> y adaptarlos a cada proyecto.</a:t>
            </a:r>
            <a:endParaRPr lang="es-ES" sz="2400"/>
          </a:p>
          <a:p>
            <a:pPr marL="285750" indent="-285750">
              <a:buFont typeface="Arial"/>
              <a:buChar char="•"/>
            </a:pPr>
            <a:r>
              <a:rPr lang="es-ES" sz="2400" dirty="0">
                <a:ea typeface="+mn-lt"/>
                <a:cs typeface="+mn-lt"/>
              </a:rPr>
              <a:t>Subir el proyecto con sus </a:t>
            </a:r>
            <a:r>
              <a:rPr lang="es-ES" sz="2400" dirty="0" err="1">
                <a:ea typeface="+mn-lt"/>
                <a:cs typeface="+mn-lt"/>
              </a:rPr>
              <a:t>Dockerfiles</a:t>
            </a:r>
            <a:r>
              <a:rPr lang="es-ES" sz="2400" dirty="0">
                <a:ea typeface="+mn-lt"/>
                <a:cs typeface="+mn-lt"/>
              </a:rPr>
              <a:t> a GitHub.</a:t>
            </a:r>
            <a:endParaRPr lang="es-ES" sz="2400"/>
          </a:p>
          <a:p>
            <a:pPr marL="285750" indent="-285750">
              <a:buFont typeface="Arial"/>
              <a:buChar char="•"/>
            </a:pPr>
            <a:r>
              <a:rPr lang="es-ES" sz="2400" dirty="0">
                <a:ea typeface="+mn-lt"/>
                <a:cs typeface="+mn-lt"/>
              </a:rPr>
              <a:t>Descargar todos los proyectos (propios y de otros equipos) en un directorio exclusivo para integración.</a:t>
            </a:r>
            <a:endParaRPr lang="es-ES" sz="2400"/>
          </a:p>
          <a:p>
            <a:pPr marL="285750" indent="-285750">
              <a:buFont typeface="Arial"/>
              <a:buChar char="•"/>
            </a:pPr>
            <a:r>
              <a:rPr lang="es-ES" sz="2400" dirty="0">
                <a:ea typeface="+mn-lt"/>
                <a:cs typeface="+mn-lt"/>
              </a:rPr>
              <a:t>Descargar y configurar </a:t>
            </a:r>
            <a:r>
              <a:rPr lang="es-ES" sz="2400" err="1">
                <a:latin typeface="Consolas"/>
              </a:rPr>
              <a:t>docker-compose.yml</a:t>
            </a:r>
            <a:r>
              <a:rPr lang="es-ES" sz="2400" dirty="0">
                <a:ea typeface="+mn-lt"/>
                <a:cs typeface="+mn-lt"/>
              </a:rPr>
              <a:t> y </a:t>
            </a:r>
            <a:r>
              <a:rPr lang="es-ES" sz="2400" err="1">
                <a:latin typeface="Consolas"/>
              </a:rPr>
              <a:t>nginx.conf</a:t>
            </a:r>
            <a:r>
              <a:rPr lang="es-ES" sz="2400" dirty="0">
                <a:ea typeface="+mn-lt"/>
                <a:cs typeface="+mn-lt"/>
              </a:rPr>
              <a:t> en ese directorio.</a:t>
            </a:r>
            <a:endParaRPr lang="es-ES" sz="2400" dirty="0"/>
          </a:p>
          <a:p>
            <a:pPr>
              <a:buFont typeface="Arial"/>
            </a:pPr>
            <a:endParaRPr lang="es-ES" sz="3600" dirty="0"/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98489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61BC53-4E85-F077-E538-B5A14FDD4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71B26C-CB50-0C4B-AC02-FD03CF017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EDB965-A5F7-F187-6936-E85C97FAB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387800-CFFF-9095-329C-9568FE23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365" y="1322196"/>
            <a:ext cx="5732685" cy="4414134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s-MX" sz="2400" b="1" dirty="0">
              <a:solidFill>
                <a:schemeClr val="tx1"/>
              </a:solidFill>
              <a:latin typeface="Corbel"/>
            </a:endParaRPr>
          </a:p>
          <a:p>
            <a:endParaRPr lang="es-MX" sz="2000" dirty="0">
              <a:solidFill>
                <a:schemeClr val="tx1"/>
              </a:solidFill>
              <a:latin typeface="Aptos Narrow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69A56F-6457-A25D-ED58-3629068D4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4" name="Imagen 3" descr="Integración - Iconos gratis de ui">
            <a:extLst>
              <a:ext uri="{FF2B5EF4-FFF2-40B4-BE49-F238E27FC236}">
                <a16:creationId xmlns:a16="http://schemas.microsoft.com/office/drawing/2014/main" id="{10DA793A-669A-2A92-E33E-14E59A5E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78" y="2624888"/>
            <a:ext cx="2219827" cy="217972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052FBCC-9016-867A-EF0F-04405B1D104F}"/>
              </a:ext>
            </a:extLst>
          </p:cNvPr>
          <p:cNvSpPr txBox="1"/>
          <p:nvPr/>
        </p:nvSpPr>
        <p:spPr>
          <a:xfrm>
            <a:off x="260684" y="1393657"/>
            <a:ext cx="3866147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3200" b="1" dirty="0">
                <a:solidFill>
                  <a:srgbClr val="FFFFFF"/>
                </a:solidFill>
                <a:latin typeface="Aptos Narrow"/>
              </a:rPr>
              <a:t>Plan de Integración</a:t>
            </a:r>
            <a:br>
              <a:rPr lang="es-MX" sz="3200" b="1" dirty="0">
                <a:solidFill>
                  <a:srgbClr val="FFFFFF"/>
                </a:solidFill>
                <a:latin typeface="Aptos Narrow"/>
              </a:rPr>
            </a:br>
            <a:endParaRPr lang="es-ES" sz="3200">
              <a:latin typeface="Aptos Narrow"/>
            </a:endParaRPr>
          </a:p>
          <a:p>
            <a:pPr algn="l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0A1F26-EA13-D843-35B8-2F48CE86202F}"/>
              </a:ext>
            </a:extLst>
          </p:cNvPr>
          <p:cNvSpPr txBox="1"/>
          <p:nvPr/>
        </p:nvSpPr>
        <p:spPr>
          <a:xfrm>
            <a:off x="4411580" y="391026"/>
            <a:ext cx="6777787" cy="5837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s-ES" sz="2000" dirty="0">
                <a:latin typeface="Corbel"/>
                <a:ea typeface="Segoe UI"/>
                <a:cs typeface="Segoe UI"/>
              </a:rPr>
              <a:t>​</a:t>
            </a:r>
          </a:p>
          <a:p>
            <a:pPr rtl="0">
              <a:lnSpc>
                <a:spcPts val="2250"/>
              </a:lnSpc>
            </a:pPr>
            <a:r>
              <a:rPr lang="es-ES" sz="2000" baseline="0" dirty="0">
                <a:latin typeface="Corbel"/>
                <a:ea typeface="Segoe UI"/>
                <a:cs typeface="Segoe UI"/>
              </a:rPr>
              <a:t>Verificaciones previas:</a:t>
            </a:r>
            <a:r>
              <a:rPr lang="en-US" sz="2000" dirty="0">
                <a:latin typeface="Corbel"/>
                <a:ea typeface="Segoe UI"/>
                <a:cs typeface="Segoe UI"/>
              </a:rPr>
              <a:t>​</a:t>
            </a:r>
          </a:p>
          <a:p>
            <a:pPr>
              <a:lnSpc>
                <a:spcPts val="2250"/>
              </a:lnSpc>
            </a:pPr>
            <a:endParaRPr lang="en-US" sz="2000" dirty="0">
              <a:latin typeface="Corbel"/>
              <a:ea typeface="Arial"/>
              <a:cs typeface="Segoe UI"/>
            </a:endParaRPr>
          </a:p>
          <a:p>
            <a:pPr marL="285750" indent="-285750">
              <a:lnSpc>
                <a:spcPts val="2250"/>
              </a:lnSpc>
              <a:buFont typeface="Arial,Sans-Serif"/>
              <a:buChar char="•"/>
            </a:pPr>
            <a:r>
              <a:rPr lang="es-ES" sz="2000">
                <a:latin typeface="Corbel"/>
                <a:ea typeface="Arial"/>
                <a:cs typeface="Arial"/>
              </a:rPr>
              <a:t>Virtualización activada</a:t>
            </a:r>
            <a:endParaRPr lang="es-ES" sz="2000" dirty="0">
              <a:latin typeface="Corbel"/>
              <a:ea typeface="Arial"/>
              <a:cs typeface="Arial"/>
            </a:endParaRPr>
          </a:p>
          <a:p>
            <a:pPr marL="285750" lvl="0" indent="-285750">
              <a:lnSpc>
                <a:spcPts val="2250"/>
              </a:lnSpc>
              <a:buFont typeface="Arial,Sans-Serif"/>
              <a:buChar char="•"/>
            </a:pPr>
            <a:r>
              <a:rPr lang="es-ES" sz="2000" baseline="0" dirty="0">
                <a:latin typeface="Corbel"/>
                <a:ea typeface="Arial"/>
                <a:cs typeface="Arial"/>
              </a:rPr>
              <a:t>Tener </a:t>
            </a:r>
            <a:r>
              <a:rPr lang="es-ES" sz="2000" baseline="0" dirty="0" err="1">
                <a:latin typeface="Corbel"/>
                <a:ea typeface="Arial"/>
                <a:cs typeface="Arial"/>
              </a:rPr>
              <a:t>DockerDesktop</a:t>
            </a:r>
            <a:r>
              <a:rPr lang="es-ES" sz="2000" baseline="0" dirty="0">
                <a:latin typeface="Corbel"/>
                <a:ea typeface="Arial"/>
                <a:cs typeface="Arial"/>
              </a:rPr>
              <a:t> abierto.</a:t>
            </a:r>
            <a:r>
              <a:rPr lang="es-ES" sz="2000" dirty="0">
                <a:latin typeface="Corbel"/>
                <a:ea typeface="Arial"/>
                <a:cs typeface="Arial"/>
              </a:rPr>
              <a:t>​</a:t>
            </a:r>
            <a:endParaRPr lang="es-ES"/>
          </a:p>
          <a:p>
            <a:pPr marL="285750" lvl="0" indent="-285750" rtl="0">
              <a:lnSpc>
                <a:spcPts val="2250"/>
              </a:lnSpc>
              <a:buFont typeface="Arial,Sans-Serif"/>
              <a:buChar char="•"/>
            </a:pPr>
            <a:r>
              <a:rPr lang="es-ES" sz="2000" baseline="0" dirty="0">
                <a:latin typeface="Corbel"/>
                <a:ea typeface="Arial"/>
                <a:cs typeface="Arial"/>
              </a:rPr>
              <a:t>Cerrar WSL si está corriendo.</a:t>
            </a:r>
            <a:r>
              <a:rPr lang="es-ES" sz="2000" dirty="0">
                <a:latin typeface="Corbel"/>
                <a:ea typeface="Arial"/>
                <a:cs typeface="Arial"/>
              </a:rPr>
              <a:t>​</a:t>
            </a:r>
          </a:p>
          <a:p>
            <a:pPr marL="285750" lvl="0" indent="-285750" rtl="0">
              <a:lnSpc>
                <a:spcPts val="2250"/>
              </a:lnSpc>
              <a:buFont typeface="Arial,Sans-Serif"/>
              <a:buChar char="•"/>
            </a:pPr>
            <a:r>
              <a:rPr lang="es-ES" sz="2000" baseline="0" dirty="0">
                <a:latin typeface="Corbel"/>
                <a:ea typeface="Arial"/>
                <a:cs typeface="Arial"/>
              </a:rPr>
              <a:t>Usar únicamente las versiones de GitHub (no las locales en desarrollo).</a:t>
            </a:r>
          </a:p>
          <a:p>
            <a:pPr marL="285750" indent="-285750">
              <a:lnSpc>
                <a:spcPts val="2250"/>
              </a:lnSpc>
              <a:buFont typeface="Arial,Sans-Serif"/>
              <a:buChar char="•"/>
            </a:pPr>
            <a:endParaRPr lang="es-ES" sz="2000" dirty="0">
              <a:cs typeface="Arial"/>
            </a:endParaRPr>
          </a:p>
          <a:p>
            <a:r>
              <a:rPr lang="es-ES" dirty="0"/>
              <a:t>Ejecución:</a:t>
            </a:r>
          </a:p>
          <a:p>
            <a:endParaRPr lang="es-E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Ejecutar el comando: </a:t>
            </a:r>
            <a:r>
              <a:rPr lang="es-ES" sz="1400" dirty="0" err="1">
                <a:latin typeface="Consolas"/>
                <a:cs typeface="Arial"/>
              </a:rPr>
              <a:t>docker-compose</a:t>
            </a:r>
            <a:r>
              <a:rPr lang="es-ES" sz="1400" dirty="0">
                <a:latin typeface="Consolas"/>
                <a:cs typeface="Arial"/>
              </a:rPr>
              <a:t> up</a:t>
            </a:r>
            <a:endParaRPr lang="es-ES" sz="1400"/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La primera vez puede tardar entre 10 minutos y media hora (descarga de imágenes y construcción).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Verificar en </a:t>
            </a:r>
            <a:r>
              <a:rPr lang="es-ES" err="1">
                <a:ea typeface="+mn-lt"/>
                <a:cs typeface="+mn-lt"/>
              </a:rPr>
              <a:t>DockerDesktop</a:t>
            </a:r>
            <a:r>
              <a:rPr lang="es-ES" dirty="0">
                <a:ea typeface="+mn-lt"/>
                <a:cs typeface="+mn-lt"/>
              </a:rPr>
              <a:t> que todas las imágenes estén corriendo.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Abrir en el navegador el </a:t>
            </a:r>
            <a:r>
              <a:rPr lang="es-ES" err="1">
                <a:ea typeface="+mn-lt"/>
                <a:cs typeface="+mn-lt"/>
              </a:rPr>
              <a:t>endpoint</a:t>
            </a:r>
            <a:r>
              <a:rPr lang="es-ES" dirty="0">
                <a:ea typeface="+mn-lt"/>
                <a:cs typeface="+mn-lt"/>
              </a:rPr>
              <a:t> del proxy (por ejemplo: </a:t>
            </a:r>
            <a:r>
              <a:rPr lang="es-ES" dirty="0">
                <a:latin typeface="Consolas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</a:t>
            </a:r>
            <a:r>
              <a:rPr lang="es-ES" dirty="0">
                <a:ea typeface="+mn-lt"/>
                <a:cs typeface="+mn-lt"/>
              </a:rPr>
              <a:t>).</a:t>
            </a:r>
            <a:endParaRPr lang="es-ES"/>
          </a:p>
          <a:p>
            <a:endParaRPr lang="es-ES" sz="2000" dirty="0">
              <a:cs typeface="Arial"/>
            </a:endParaRP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51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EA72C-79C6-0E85-561A-D1340BEE1DFF}"/>
              </a:ext>
            </a:extLst>
          </p:cNvPr>
          <p:cNvSpPr txBox="1"/>
          <p:nvPr/>
        </p:nvSpPr>
        <p:spPr>
          <a:xfrm>
            <a:off x="260684" y="1393657"/>
            <a:ext cx="3064042" cy="1923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s-MX" sz="3200" b="1" dirty="0">
                <a:solidFill>
                  <a:srgbClr val="FFFFFF"/>
                </a:solidFill>
                <a:latin typeface="Aptos Narrow"/>
              </a:rPr>
              <a:t>Plan de Integración</a:t>
            </a:r>
            <a:br>
              <a:rPr lang="es-MX" sz="3200" b="1" dirty="0">
                <a:solidFill>
                  <a:srgbClr val="FFFFFF"/>
                </a:solidFill>
                <a:latin typeface="Aptos Narrow"/>
              </a:rPr>
            </a:br>
            <a:endParaRPr lang="es-ES" sz="3200">
              <a:latin typeface="Aptos Narrow"/>
            </a:endParaRPr>
          </a:p>
          <a:p>
            <a:pPr algn="l">
              <a:spcAft>
                <a:spcPts val="600"/>
              </a:spcAft>
            </a:pPr>
            <a:endParaRPr lang="es-ES"/>
          </a:p>
        </p:txBody>
      </p:sp>
      <p:graphicFrame>
        <p:nvGraphicFramePr>
          <p:cNvPr id="16" name="Marcador de contenido 15">
            <a:extLst>
              <a:ext uri="{FF2B5EF4-FFF2-40B4-BE49-F238E27FC236}">
                <a16:creationId xmlns:a16="http://schemas.microsoft.com/office/drawing/2014/main" id="{925E6667-B37A-004C-4124-FF8E9B481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578196"/>
              </p:ext>
            </p:extLst>
          </p:nvPr>
        </p:nvGraphicFramePr>
        <p:xfrm>
          <a:off x="3759868" y="1243263"/>
          <a:ext cx="7686176" cy="5043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088">
                  <a:extLst>
                    <a:ext uri="{9D8B030D-6E8A-4147-A177-3AD203B41FA5}">
                      <a16:colId xmlns:a16="http://schemas.microsoft.com/office/drawing/2014/main" val="3046900705"/>
                    </a:ext>
                  </a:extLst>
                </a:gridCol>
                <a:gridCol w="3843088">
                  <a:extLst>
                    <a:ext uri="{9D8B030D-6E8A-4147-A177-3AD203B41FA5}">
                      <a16:colId xmlns:a16="http://schemas.microsoft.com/office/drawing/2014/main" val="1937965603"/>
                    </a:ext>
                  </a:extLst>
                </a:gridCol>
              </a:tblGrid>
              <a:tr h="6724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800" b="1" i="0" u="none" strike="noStrike" noProof="0" dirty="0">
                          <a:latin typeface="Corbel"/>
                        </a:rPr>
                        <a:t>Problema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Solución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758071"/>
                  </a:ext>
                </a:extLst>
              </a:tr>
              <a:tr h="6418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No puedo montar máquinas virtuales con Docker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solidFill>
                            <a:schemeClr val="tx1"/>
                          </a:solidFill>
                          <a:latin typeface="Corbel"/>
                        </a:rPr>
                        <a:t>Verificar virtualización en BIOS</a:t>
                      </a:r>
                      <a:endParaRPr lang="es-ES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96220"/>
                  </a:ext>
                </a:extLst>
              </a:tr>
              <a:tr h="6113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orbel"/>
                        </a:rPr>
                        <a:t>El comando </a:t>
                      </a:r>
                      <a:r>
                        <a:rPr lang="es-ES" sz="1800" b="0" i="0" u="none" strike="noStrike" noProof="0" dirty="0" err="1">
                          <a:latin typeface="Corbel"/>
                        </a:rPr>
                        <a:t>compose</a:t>
                      </a:r>
                      <a:r>
                        <a:rPr lang="es-ES" sz="1800" b="0" i="0" u="none" strike="noStrike" noProof="0" dirty="0">
                          <a:latin typeface="Corbel"/>
                        </a:rPr>
                        <a:t> no se ejecuta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orbel"/>
                        </a:rPr>
                        <a:t>Verificar tener </a:t>
                      </a:r>
                      <a:r>
                        <a:rPr lang="es-ES" sz="1800" b="0" i="0" u="none" strike="noStrike" noProof="0" err="1">
                          <a:latin typeface="Corbel"/>
                        </a:rPr>
                        <a:t>DockerDesktop</a:t>
                      </a:r>
                      <a:r>
                        <a:rPr lang="es-ES" sz="1800" b="0" i="0" u="none" strike="noStrike" noProof="0" dirty="0">
                          <a:latin typeface="Corbel"/>
                        </a:rPr>
                        <a:t> abierto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1579"/>
                  </a:ext>
                </a:extLst>
              </a:tr>
              <a:tr h="641869">
                <a:tc>
                  <a:txBody>
                    <a:bodyPr/>
                    <a:lstStyle/>
                    <a:p>
                      <a:r>
                        <a:rPr lang="es-ES" dirty="0"/>
                        <a:t>Error de </a:t>
                      </a:r>
                      <a:r>
                        <a:rPr lang="es-ES" dirty="0" err="1"/>
                        <a:t>librerias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orbel"/>
                        </a:rPr>
                        <a:t>Usar versión de GitHub (no local), limpiar cache, reiniciar.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193688"/>
                  </a:ext>
                </a:extLst>
              </a:tr>
              <a:tr h="916957">
                <a:tc>
                  <a:txBody>
                    <a:bodyPr/>
                    <a:lstStyle/>
                    <a:p>
                      <a:r>
                        <a:rPr lang="es-ES" dirty="0"/>
                        <a:t>Servicios no inician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orbel"/>
                        </a:rPr>
                        <a:t>Revisar logs de la imagen, corregir errores en el proyecto, limpiar imágenes.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512466"/>
                  </a:ext>
                </a:extLst>
              </a:tr>
              <a:tr h="6418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orbel"/>
                        </a:rPr>
                        <a:t>Errores menores </a:t>
                      </a:r>
                      <a:r>
                        <a:rPr lang="es-ES" sz="1800" b="0" i="0" u="none" strike="noStrike" noProof="0" dirty="0" err="1">
                          <a:latin typeface="Corbel"/>
                        </a:rPr>
                        <a:t>post-ejecución</a:t>
                      </a:r>
                      <a:endParaRPr lang="es-E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orbel"/>
                        </a:rPr>
                        <a:t>Verificar versión de </a:t>
                      </a:r>
                      <a:r>
                        <a:rPr lang="es-ES" sz="1800" b="0" i="0" u="none" strike="noStrike" noProof="0" err="1">
                          <a:latin typeface="Corbel"/>
                        </a:rPr>
                        <a:t>Node</a:t>
                      </a:r>
                      <a:r>
                        <a:rPr lang="es-ES" sz="1800" b="0" i="0" u="none" strike="noStrike" noProof="0" dirty="0">
                          <a:latin typeface="Corbel"/>
                        </a:rPr>
                        <a:t> en </a:t>
                      </a:r>
                      <a:r>
                        <a:rPr lang="es-ES" sz="1800" b="0" i="0" u="none" strike="noStrike" noProof="0" err="1">
                          <a:latin typeface="Corbel"/>
                        </a:rPr>
                        <a:t>Dockerfile</a:t>
                      </a:r>
                      <a:r>
                        <a:rPr lang="es-ES" sz="1800" b="0" i="0" u="none" strike="noStrike" noProof="0" dirty="0">
                          <a:latin typeface="Corbel"/>
                        </a:rPr>
                        <a:t> si se usó </a:t>
                      </a:r>
                      <a:r>
                        <a:rPr lang="es-ES" sz="1800" b="0" i="0" u="none" strike="noStrike" noProof="0" err="1">
                          <a:latin typeface="Corbel"/>
                        </a:rPr>
                        <a:t>npm</a:t>
                      </a:r>
                      <a:r>
                        <a:rPr lang="es-ES" sz="1800" b="0" i="0" u="none" strike="noStrike" noProof="0" dirty="0">
                          <a:latin typeface="Corbel"/>
                        </a:rPr>
                        <a:t> </a:t>
                      </a:r>
                      <a:r>
                        <a:rPr lang="es-ES" sz="1800" b="0" i="0" u="none" strike="noStrike" noProof="0" err="1">
                          <a:latin typeface="Corbel"/>
                        </a:rPr>
                        <a:t>update</a:t>
                      </a:r>
                      <a:r>
                        <a:rPr lang="es-ES" sz="1800" b="0" i="0" u="none" strike="noStrike" noProof="0" dirty="0">
                          <a:latin typeface="Corbel"/>
                        </a:rPr>
                        <a:t>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573636"/>
                  </a:ext>
                </a:extLst>
              </a:tr>
              <a:tr h="9169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orbel"/>
                        </a:rPr>
                        <a:t>Operación no conecta con servicio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orbel"/>
                        </a:rPr>
                        <a:t>Revisar consola del navegador y verificar puertos en </a:t>
                      </a:r>
                      <a:r>
                        <a:rPr lang="es-ES" sz="1800" b="0" i="0" u="none" strike="noStrike" noProof="0" dirty="0" err="1">
                          <a:latin typeface="Corbel"/>
                        </a:rPr>
                        <a:t>Dockerfile</a:t>
                      </a:r>
                      <a:r>
                        <a:rPr lang="es-ES" sz="1800" b="0" i="0" u="none" strike="noStrike" noProof="0" dirty="0">
                          <a:latin typeface="Corbel"/>
                        </a:rPr>
                        <a:t> y código.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662316"/>
                  </a:ext>
                </a:extLst>
              </a:tr>
            </a:tbl>
          </a:graphicData>
        </a:graphic>
      </p:graphicFrame>
      <p:pic>
        <p:nvPicPr>
          <p:cNvPr id="15" name="Imagen 14" descr="Integración - Iconos gratis de ui">
            <a:extLst>
              <a:ext uri="{FF2B5EF4-FFF2-40B4-BE49-F238E27FC236}">
                <a16:creationId xmlns:a16="http://schemas.microsoft.com/office/drawing/2014/main" id="{5B17FB69-0F18-6646-EB21-4A4522C7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57" y="2845467"/>
            <a:ext cx="2219827" cy="217972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5968F10-9B48-62C5-70D2-56C65DD0E180}"/>
              </a:ext>
            </a:extLst>
          </p:cNvPr>
          <p:cNvSpPr txBox="1"/>
          <p:nvPr/>
        </p:nvSpPr>
        <p:spPr>
          <a:xfrm>
            <a:off x="4261184" y="380999"/>
            <a:ext cx="668354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err="1"/>
              <a:t>Troubleshooting</a:t>
            </a:r>
            <a:r>
              <a:rPr lang="es-ES" sz="3200" dirty="0"/>
              <a:t> en Integración</a:t>
            </a: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997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BA32F-9750-016E-21CD-77C74941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Contenidos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E6F939-A14C-758F-0598-7D6B8673A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>
                <a:latin typeface="Aptos Narrow" panose="020B0004020202020204" pitchFamily="34" charset="0"/>
              </a:rPr>
              <a:t>1. Arquitectura de Micro-Servicios</a:t>
            </a:r>
          </a:p>
          <a:p>
            <a:pPr marL="502920" lvl="1" indent="0">
              <a:buNone/>
            </a:pPr>
            <a:r>
              <a:rPr lang="es-MX" sz="2000">
                <a:latin typeface="Aptos Narrow" panose="020B0004020202020204" pitchFamily="34" charset="0"/>
              </a:rPr>
              <a:t>- A nivel conceptual</a:t>
            </a:r>
          </a:p>
          <a:p>
            <a:pPr marL="502920" lvl="1" indent="0">
              <a:buNone/>
            </a:pPr>
            <a:r>
              <a:rPr lang="es-MX" sz="2000">
                <a:latin typeface="Aptos Narrow" panose="020B0004020202020204" pitchFamily="34" charset="0"/>
              </a:rPr>
              <a:t>- A nivel de implementación</a:t>
            </a:r>
          </a:p>
          <a:p>
            <a:pPr marL="0" indent="0">
              <a:buNone/>
            </a:pPr>
            <a:r>
              <a:rPr lang="es-MX" sz="3600">
                <a:latin typeface="Aptos Narrow" panose="020B0004020202020204" pitchFamily="34" charset="0"/>
              </a:rPr>
              <a:t>2. Prueba de Concepto</a:t>
            </a:r>
          </a:p>
          <a:p>
            <a:pPr marL="502920" lvl="1" indent="0">
              <a:buNone/>
            </a:pPr>
            <a:r>
              <a:rPr lang="es-MX" sz="2000">
                <a:latin typeface="Aptos Narrow" panose="020B0004020202020204" pitchFamily="34" charset="0"/>
              </a:rPr>
              <a:t>- Demostración</a:t>
            </a:r>
          </a:p>
          <a:p>
            <a:pPr marL="502920" lvl="1" indent="0">
              <a:buNone/>
            </a:pPr>
            <a:r>
              <a:rPr lang="es-MX" sz="2000">
                <a:latin typeface="Aptos Narrow" panose="020B0004020202020204" pitchFamily="34" charset="0"/>
              </a:rPr>
              <a:t>- Detalles Técnicos (</a:t>
            </a:r>
            <a:r>
              <a:rPr lang="es-MX" sz="2000" err="1">
                <a:latin typeface="Aptos Narrow" panose="020B0004020202020204" pitchFamily="34" charset="0"/>
              </a:rPr>
              <a:t>Overview</a:t>
            </a:r>
            <a:r>
              <a:rPr lang="es-MX" sz="2000">
                <a:latin typeface="Aptos Narrow" panose="020B0004020202020204" pitchFamily="34" charset="0"/>
              </a:rPr>
              <a:t> de directorios y </a:t>
            </a:r>
            <a:r>
              <a:rPr lang="es-MX" sz="2000" err="1">
                <a:latin typeface="Aptos Narrow" panose="020B0004020202020204" pitchFamily="34" charset="0"/>
              </a:rPr>
              <a:t>workflow</a:t>
            </a:r>
            <a:r>
              <a:rPr lang="es-MX" sz="2000">
                <a:latin typeface="Aptos Narrow" panose="020B00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s-MX" sz="3600">
                <a:latin typeface="Aptos Narrow" panose="020B0004020202020204" pitchFamily="34" charset="0"/>
              </a:rPr>
              <a:t>3. Plan de Integración</a:t>
            </a:r>
          </a:p>
          <a:p>
            <a:pPr marL="502920" lvl="1" indent="0">
              <a:buNone/>
            </a:pPr>
            <a:r>
              <a:rPr lang="es-MX">
                <a:latin typeface="Aptos Narrow" panose="020B0004020202020204" pitchFamily="34" charset="0"/>
              </a:rPr>
              <a:t>- Preparación y Ejecución</a:t>
            </a:r>
          </a:p>
          <a:p>
            <a:pPr marL="502920" lvl="1" indent="0">
              <a:buNone/>
            </a:pPr>
            <a:r>
              <a:rPr lang="es-MX">
                <a:latin typeface="Aptos Narrow" panose="020B0004020202020204" pitchFamily="34" charset="0"/>
              </a:rPr>
              <a:t>- </a:t>
            </a:r>
            <a:r>
              <a:rPr lang="es-MX" err="1">
                <a:latin typeface="Aptos Narrow" panose="020B0004020202020204" pitchFamily="34" charset="0"/>
              </a:rPr>
              <a:t>Troubleshooting</a:t>
            </a:r>
            <a:endParaRPr lang="es-MX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0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D54889-ADD6-E6E4-6A88-D345C452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s-MX">
                <a:latin typeface="Aptos Narrow" panose="020B0004020202020204" pitchFamily="34" charset="0"/>
              </a:rPr>
              <a:t>Arquitectura de Micro-Servicios</a:t>
            </a:r>
            <a:br>
              <a:rPr lang="es-MX">
                <a:latin typeface="Aptos Narrow" panose="020B0004020202020204" pitchFamily="34" charset="0"/>
              </a:rPr>
            </a:br>
            <a:r>
              <a:rPr lang="es-MX" sz="2000">
                <a:latin typeface="Aptos Narrow" panose="020B0004020202020204" pitchFamily="34" charset="0"/>
              </a:rPr>
              <a:t>Como concepto</a:t>
            </a:r>
            <a:endParaRPr lang="es-C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12034D7F-B10B-58E8-1A2C-F5D269FA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9" y="1683144"/>
            <a:ext cx="5952463" cy="40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BAD6F-85A5-7758-CCF6-2049E0D78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44CEC07-7E9D-8BBC-3E26-5F0368F2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C29634-CAC5-62B6-86A0-B7320EEA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D752A5-2A95-AE9A-4385-D1995B29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s-MX">
                <a:latin typeface="Aptos Narrow" panose="020B0004020202020204" pitchFamily="34" charset="0"/>
              </a:rPr>
              <a:t>Arquitectura de Micro-Servicios</a:t>
            </a:r>
            <a:br>
              <a:rPr lang="es-MX">
                <a:latin typeface="Aptos Narrow" panose="020B0004020202020204" pitchFamily="34" charset="0"/>
              </a:rPr>
            </a:br>
            <a:r>
              <a:rPr lang="es-MX" sz="2000">
                <a:latin typeface="Aptos Narrow" panose="020B0004020202020204" pitchFamily="34" charset="0"/>
              </a:rPr>
              <a:t>(Como Implementación)</a:t>
            </a:r>
            <a:endParaRPr lang="es-C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9C6A45-0BD2-914D-BD54-6CD7466B4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4" name="Imagen 3" descr="Logotipo&#10;&#10;El contenido generado por IA puede ser incorrecto.">
            <a:extLst>
              <a:ext uri="{FF2B5EF4-FFF2-40B4-BE49-F238E27FC236}">
                <a16:creationId xmlns:a16="http://schemas.microsoft.com/office/drawing/2014/main" id="{C3A4E73E-A2B9-0E68-90F2-D233DF9F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06" y="1179619"/>
            <a:ext cx="1007049" cy="1007049"/>
          </a:xfrm>
          <a:prstGeom prst="rect">
            <a:avLst/>
          </a:prstGeom>
        </p:spPr>
      </p:pic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0F78AC78-B216-1E45-A60E-5090F89C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446" y="1179619"/>
            <a:ext cx="1642067" cy="1007049"/>
          </a:xfrm>
          <a:prstGeom prst="rect">
            <a:avLst/>
          </a:prstGeom>
        </p:spPr>
      </p:pic>
      <p:pic>
        <p:nvPicPr>
          <p:cNvPr id="9" name="Imagen 8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278AC9E2-8AAA-D0F5-CBEE-B970E585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62" y="815068"/>
            <a:ext cx="2346960" cy="1371600"/>
          </a:xfrm>
          <a:prstGeom prst="rect">
            <a:avLst/>
          </a:prstGeom>
        </p:spPr>
      </p:pic>
      <p:pic>
        <p:nvPicPr>
          <p:cNvPr id="14" name="Imagen 13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1B66C66C-B242-4CA9-1B92-7C75ABB1C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997" y="2798253"/>
            <a:ext cx="4949146" cy="28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0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3DC19-678B-95F1-ED32-D27D3F684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552959-81FB-8EAC-7220-E1B208EB2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A8BA56-1032-C8D6-DC98-6CB482D89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FB8319-E209-529E-D1A4-F7C9E481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s-MX">
                <a:latin typeface="Aptos Narrow" panose="020B0004020202020204" pitchFamily="34" charset="0"/>
              </a:rPr>
              <a:t>Arquitectura de Micro-Servicios</a:t>
            </a:r>
            <a:br>
              <a:rPr lang="es-MX">
                <a:latin typeface="Aptos Narrow" panose="020B0004020202020204" pitchFamily="34" charset="0"/>
              </a:rPr>
            </a:br>
            <a:r>
              <a:rPr lang="es-MX" sz="2000">
                <a:latin typeface="Aptos Narrow" panose="020B0004020202020204" pitchFamily="34" charset="0"/>
              </a:rPr>
              <a:t>Como Implementación</a:t>
            </a:r>
            <a:endParaRPr lang="es-C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7D7A936-5C6C-0372-F390-96F0D2990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14" name="Imagen 13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AFA06AD5-3C73-47C8-E32F-ED8D826D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376" y="691283"/>
            <a:ext cx="4949146" cy="28801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C6293A6-9C6A-CC81-4623-9DE92DBF5D7A}"/>
              </a:ext>
            </a:extLst>
          </p:cNvPr>
          <p:cNvSpPr txBox="1"/>
          <p:nvPr/>
        </p:nvSpPr>
        <p:spPr>
          <a:xfrm>
            <a:off x="4048003" y="4548959"/>
            <a:ext cx="2047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err="1"/>
              <a:t>Request</a:t>
            </a:r>
            <a:r>
              <a:rPr lang="es-MX"/>
              <a:t> </a:t>
            </a:r>
            <a:r>
              <a:rPr lang="es-MX" err="1"/>
              <a:t>Routing</a:t>
            </a:r>
            <a:endParaRPr lang="es-MX"/>
          </a:p>
          <a:p>
            <a:pPr marL="285750" indent="-285750">
              <a:buFontTx/>
              <a:buChar char="-"/>
            </a:pPr>
            <a:r>
              <a:rPr lang="es-CL"/>
              <a:t>Load </a:t>
            </a:r>
            <a:r>
              <a:rPr lang="es-CL" err="1"/>
              <a:t>Balancing</a:t>
            </a:r>
            <a:endParaRPr lang="es-CL"/>
          </a:p>
          <a:p>
            <a:pPr marL="285750" indent="-285750">
              <a:buFontTx/>
              <a:buChar char="-"/>
            </a:pPr>
            <a:r>
              <a:rPr lang="es-CL" err="1"/>
              <a:t>Caching</a:t>
            </a:r>
            <a:endParaRPr lang="es-CL"/>
          </a:p>
          <a:p>
            <a:pPr marL="285750" indent="-285750">
              <a:buFontTx/>
              <a:buChar char="-"/>
            </a:pPr>
            <a:r>
              <a:rPr lang="es-CL"/>
              <a:t>Entre otros</a:t>
            </a:r>
          </a:p>
        </p:txBody>
      </p:sp>
      <p:pic>
        <p:nvPicPr>
          <p:cNvPr id="5" name="Imagen 4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3BEBC10C-581E-9ADB-6EA4-0B9839A2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919" y="3976428"/>
            <a:ext cx="1705167" cy="57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FCEC63-DB2E-5D3C-E42E-3CC0CB829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93BE0A-A131-F033-DDCA-BA7F2E581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FF814D-612F-FECA-75CB-2485C6403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33C65E-1CDD-8E46-1432-A9EDE6BB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s-MX">
                <a:latin typeface="Aptos Narrow" panose="020B0004020202020204" pitchFamily="34" charset="0"/>
              </a:rPr>
              <a:t>Arquitectura de Micro-Servicios</a:t>
            </a:r>
            <a:br>
              <a:rPr lang="es-MX">
                <a:latin typeface="Aptos Narrow" panose="020B0004020202020204" pitchFamily="34" charset="0"/>
              </a:rPr>
            </a:br>
            <a:r>
              <a:rPr lang="es-MX" sz="2000">
                <a:latin typeface="Aptos Narrow" panose="020B0004020202020204" pitchFamily="34" charset="0"/>
              </a:rPr>
              <a:t>Como Implementación</a:t>
            </a:r>
            <a:endParaRPr lang="es-C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0EF5C1-6348-A4F2-FCCF-03E6B9A2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6F895F9D-123A-321E-57E1-1F82D778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443" y="862250"/>
            <a:ext cx="5244946" cy="51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3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8D0AD-AA1E-C5DF-ED7D-F98289EB1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889927-140F-62CF-9008-81F8B1EBE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024789-B5C7-FCB3-1718-B4821057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8E2E0A-EF56-64FC-9C07-A198C74BF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8A590BE-D16F-9794-61F7-B0E09DA62EF3}"/>
              </a:ext>
            </a:extLst>
          </p:cNvPr>
          <p:cNvSpPr txBox="1">
            <a:spLocks/>
          </p:cNvSpPr>
          <p:nvPr/>
        </p:nvSpPr>
        <p:spPr>
          <a:xfrm>
            <a:off x="494260" y="1683144"/>
            <a:ext cx="2774922" cy="349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latin typeface="Aptos Narrow"/>
              </a:rPr>
              <a:t>Prueba de</a:t>
            </a:r>
            <a:endParaRPr lang="es-CL">
              <a:latin typeface="Aptos Narrow"/>
            </a:endParaRPr>
          </a:p>
          <a:p>
            <a:r>
              <a:rPr lang="es-MX">
                <a:latin typeface="Aptos Narrow"/>
              </a:rPr>
              <a:t>Concepto</a:t>
            </a:r>
            <a:br>
              <a:rPr lang="es-MX">
                <a:latin typeface="Aptos Narrow" panose="020B0004020202020204" pitchFamily="34" charset="0"/>
              </a:rPr>
            </a:br>
            <a:r>
              <a:rPr lang="es-MX" sz="2000">
                <a:latin typeface="Aptos Narrow"/>
              </a:rPr>
              <a:t>Detalles técnicos</a:t>
            </a:r>
            <a:endParaRPr lang="es-CL">
              <a:latin typeface="Aptos Narrow"/>
            </a:endParaRPr>
          </a:p>
        </p:txBody>
      </p:sp>
      <p:pic>
        <p:nvPicPr>
          <p:cNvPr id="9" name="Graphic 8" descr="Documento contorno">
            <a:extLst>
              <a:ext uri="{FF2B5EF4-FFF2-40B4-BE49-F238E27FC236}">
                <a16:creationId xmlns:a16="http://schemas.microsoft.com/office/drawing/2014/main" id="{3EBA78A0-0824-7AA3-342C-03FBB0CE9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6951" y="1663461"/>
            <a:ext cx="914400" cy="914400"/>
          </a:xfrm>
          <a:prstGeom prst="rect">
            <a:avLst/>
          </a:prstGeom>
        </p:spPr>
      </p:pic>
      <p:pic>
        <p:nvPicPr>
          <p:cNvPr id="13" name="Graphic 12" descr="Documento contorno">
            <a:extLst>
              <a:ext uri="{FF2B5EF4-FFF2-40B4-BE49-F238E27FC236}">
                <a16:creationId xmlns:a16="http://schemas.microsoft.com/office/drawing/2014/main" id="{3F337020-74ED-1650-8FA3-28CC1A2C7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6950" y="3431875"/>
            <a:ext cx="914400" cy="914400"/>
          </a:xfrm>
          <a:prstGeom prst="rect">
            <a:avLst/>
          </a:prstGeom>
        </p:spPr>
      </p:pic>
      <p:pic>
        <p:nvPicPr>
          <p:cNvPr id="14" name="Graphic 13" descr="Documento con relleno sólido">
            <a:extLst>
              <a:ext uri="{FF2B5EF4-FFF2-40B4-BE49-F238E27FC236}">
                <a16:creationId xmlns:a16="http://schemas.microsoft.com/office/drawing/2014/main" id="{808CCBB4-3372-08AC-6284-61F0E6D7A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8951" y="517153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943E7F-2D6F-683E-3BE0-035DDEA14F43}"/>
              </a:ext>
            </a:extLst>
          </p:cNvPr>
          <p:cNvSpPr txBox="1"/>
          <p:nvPr/>
        </p:nvSpPr>
        <p:spPr>
          <a:xfrm>
            <a:off x="4206530" y="585445"/>
            <a:ext cx="1449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Proyecto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92976-39A2-F873-FE5C-567EB510F87F}"/>
              </a:ext>
            </a:extLst>
          </p:cNvPr>
          <p:cNvSpPr txBox="1"/>
          <p:nvPr/>
        </p:nvSpPr>
        <p:spPr>
          <a:xfrm>
            <a:off x="6564415" y="2569521"/>
            <a:ext cx="1334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Frontend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448AA-6F97-7E21-88C4-743AAADCD741}"/>
              </a:ext>
            </a:extLst>
          </p:cNvPr>
          <p:cNvSpPr txBox="1"/>
          <p:nvPr/>
        </p:nvSpPr>
        <p:spPr>
          <a:xfrm>
            <a:off x="6564414" y="4337935"/>
            <a:ext cx="1334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Backend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C113CE-E641-8062-590D-4C548032F80F}"/>
              </a:ext>
            </a:extLst>
          </p:cNvPr>
          <p:cNvSpPr txBox="1"/>
          <p:nvPr/>
        </p:nvSpPr>
        <p:spPr>
          <a:xfrm>
            <a:off x="9411132" y="2569521"/>
            <a:ext cx="1334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err="1"/>
              <a:t>Dockerfile</a:t>
            </a:r>
            <a:endParaRPr 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AD2274-D118-E3B3-57F2-202450284469}"/>
              </a:ext>
            </a:extLst>
          </p:cNvPr>
          <p:cNvSpPr txBox="1"/>
          <p:nvPr/>
        </p:nvSpPr>
        <p:spPr>
          <a:xfrm>
            <a:off x="9411131" y="4337935"/>
            <a:ext cx="1334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err="1"/>
              <a:t>Dockerfile</a:t>
            </a:r>
            <a:endParaRPr 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0FB2E-BF13-DB4B-2005-6BACA3480382}"/>
              </a:ext>
            </a:extLst>
          </p:cNvPr>
          <p:cNvSpPr txBox="1"/>
          <p:nvPr/>
        </p:nvSpPr>
        <p:spPr>
          <a:xfrm>
            <a:off x="6089962" y="6091973"/>
            <a:ext cx="28582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Docker-</a:t>
            </a:r>
            <a:r>
              <a:rPr lang="en-US" b="1" err="1"/>
              <a:t>Compose.yml</a:t>
            </a:r>
            <a:endParaRPr lang="en-US" b="1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B3CF294-8C66-8691-2882-6CBEA803C2BE}"/>
              </a:ext>
            </a:extLst>
          </p:cNvPr>
          <p:cNvCxnSpPr/>
          <p:nvPr/>
        </p:nvCxnSpPr>
        <p:spPr>
          <a:xfrm>
            <a:off x="5183326" y="1203960"/>
            <a:ext cx="1503870" cy="914400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00774B59-FE92-67CD-F16C-B36DDE145E8C}"/>
              </a:ext>
            </a:extLst>
          </p:cNvPr>
          <p:cNvCxnSpPr/>
          <p:nvPr/>
        </p:nvCxnSpPr>
        <p:spPr>
          <a:xfrm>
            <a:off x="4845457" y="1356360"/>
            <a:ext cx="1820173" cy="252466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616F706-6F02-8194-326E-D31F5F7C1FE4}"/>
              </a:ext>
            </a:extLst>
          </p:cNvPr>
          <p:cNvCxnSpPr/>
          <p:nvPr/>
        </p:nvCxnSpPr>
        <p:spPr>
          <a:xfrm>
            <a:off x="4618583" y="1352909"/>
            <a:ext cx="2035833" cy="4293079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A08835-7A3C-E01C-0602-F7824C4EBF10}"/>
              </a:ext>
            </a:extLst>
          </p:cNvPr>
          <p:cNvCxnSpPr/>
          <p:nvPr/>
        </p:nvCxnSpPr>
        <p:spPr>
          <a:xfrm>
            <a:off x="7437120" y="2133600"/>
            <a:ext cx="2346960" cy="1524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AD06C-8ABC-5FED-B575-AA5C55C92D43}"/>
              </a:ext>
            </a:extLst>
          </p:cNvPr>
          <p:cNvCxnSpPr>
            <a:cxnSpLocks/>
          </p:cNvCxnSpPr>
          <p:nvPr/>
        </p:nvCxnSpPr>
        <p:spPr>
          <a:xfrm>
            <a:off x="7437120" y="3873260"/>
            <a:ext cx="2346960" cy="1524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4" descr="Carpeta abierta con relleno sólido">
            <a:extLst>
              <a:ext uri="{FF2B5EF4-FFF2-40B4-BE49-F238E27FC236}">
                <a16:creationId xmlns:a16="http://schemas.microsoft.com/office/drawing/2014/main" id="{F814F186-025F-7A93-EFE9-5E9046C4B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3969" y="1663460"/>
            <a:ext cx="914400" cy="914400"/>
          </a:xfrm>
          <a:prstGeom prst="rect">
            <a:avLst/>
          </a:prstGeom>
        </p:spPr>
      </p:pic>
      <p:pic>
        <p:nvPicPr>
          <p:cNvPr id="31" name="Graphic 5" descr="Carpeta abierta con relleno sólido">
            <a:extLst>
              <a:ext uri="{FF2B5EF4-FFF2-40B4-BE49-F238E27FC236}">
                <a16:creationId xmlns:a16="http://schemas.microsoft.com/office/drawing/2014/main" id="{849FF198-1FE4-7C19-E7AD-3BAA61268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3970" y="3431875"/>
            <a:ext cx="914400" cy="914400"/>
          </a:xfrm>
          <a:prstGeom prst="rect">
            <a:avLst/>
          </a:prstGeom>
        </p:spPr>
      </p:pic>
      <p:pic>
        <p:nvPicPr>
          <p:cNvPr id="32" name="Graphic 31" descr="Documento con relleno sólido">
            <a:extLst>
              <a:ext uri="{FF2B5EF4-FFF2-40B4-BE49-F238E27FC236}">
                <a16:creationId xmlns:a16="http://schemas.microsoft.com/office/drawing/2014/main" id="{784350F0-3E91-0BB4-C4F2-64368F012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7932" y="5185913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E8AE34C-5BCB-DAB0-3143-29EDE449E541}"/>
              </a:ext>
            </a:extLst>
          </p:cNvPr>
          <p:cNvSpPr txBox="1"/>
          <p:nvPr/>
        </p:nvSpPr>
        <p:spPr>
          <a:xfrm>
            <a:off x="3904603" y="6077595"/>
            <a:ext cx="1434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err="1"/>
              <a:t>Nginx.conf</a:t>
            </a:r>
            <a:endParaRPr lang="en-US" err="1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F7DD2A-ED5D-F146-F94E-BDD768F1ABCC}"/>
              </a:ext>
            </a:extLst>
          </p:cNvPr>
          <p:cNvCxnSpPr/>
          <p:nvPr/>
        </p:nvCxnSpPr>
        <p:spPr>
          <a:xfrm flipH="1">
            <a:off x="4483436" y="1358948"/>
            <a:ext cx="149524" cy="383300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" descr="Carpeta abierta con relleno sólido">
            <a:extLst>
              <a:ext uri="{FF2B5EF4-FFF2-40B4-BE49-F238E27FC236}">
                <a16:creationId xmlns:a16="http://schemas.microsoft.com/office/drawing/2014/main" id="{BDDAA04A-9386-BFDB-7909-54BDA0E777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87969" y="7576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4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54F3BA-5B74-6603-D64E-A5E068BD8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5AB985-1B23-4DD8-9B1F-FD93D8E5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A16F00-5C8F-5533-D66E-8C3F33AA3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7DA641-2D50-00EC-27D8-4905C8508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792C544-2AA6-D530-8656-682922009AF8}"/>
              </a:ext>
            </a:extLst>
          </p:cNvPr>
          <p:cNvSpPr txBox="1">
            <a:spLocks/>
          </p:cNvSpPr>
          <p:nvPr/>
        </p:nvSpPr>
        <p:spPr>
          <a:xfrm>
            <a:off x="494260" y="1683144"/>
            <a:ext cx="2774922" cy="349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latin typeface="Aptos Narrow"/>
              </a:rPr>
              <a:t>Prueba de</a:t>
            </a:r>
            <a:endParaRPr lang="es-CL">
              <a:latin typeface="Aptos Narrow"/>
            </a:endParaRPr>
          </a:p>
          <a:p>
            <a:r>
              <a:rPr lang="es-MX">
                <a:latin typeface="Aptos Narrow"/>
              </a:rPr>
              <a:t>Concepto</a:t>
            </a:r>
            <a:br>
              <a:rPr lang="es-MX">
                <a:latin typeface="Aptos Narrow" panose="020B0004020202020204" pitchFamily="34" charset="0"/>
              </a:rPr>
            </a:br>
            <a:r>
              <a:rPr lang="es-MX" sz="2000">
                <a:latin typeface="Aptos Narrow"/>
              </a:rPr>
              <a:t>Detalles técnicos</a:t>
            </a:r>
            <a:endParaRPr lang="es-CL">
              <a:latin typeface="Aptos Narrow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2502277C-AEBD-88F1-8F9A-F10D5D85D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325" y="921617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>
                <a:latin typeface="Aptos Narrow"/>
              </a:rPr>
              <a:t>Archivos importantes</a:t>
            </a:r>
          </a:p>
          <a:p>
            <a:pPr marL="0" indent="0">
              <a:buNone/>
            </a:pPr>
            <a:endParaRPr lang="es-MX" sz="2400">
              <a:latin typeface="Aptos Narrow"/>
            </a:endParaRPr>
          </a:p>
          <a:p>
            <a:pPr marL="0" indent="0">
              <a:buNone/>
            </a:pPr>
            <a:r>
              <a:rPr lang="es-MX" sz="2400">
                <a:latin typeface="Aptos Narrow"/>
              </a:rPr>
              <a:t>1. </a:t>
            </a:r>
            <a:r>
              <a:rPr lang="es-MX" sz="2400" err="1">
                <a:latin typeface="Aptos Narrow"/>
              </a:rPr>
              <a:t>Dockerfile</a:t>
            </a:r>
            <a:endParaRPr lang="es-MX" sz="2400">
              <a:latin typeface="Aptos Narrow"/>
            </a:endParaRPr>
          </a:p>
          <a:p>
            <a:pPr marL="502920" lvl="1" indent="0">
              <a:buNone/>
            </a:pPr>
            <a:r>
              <a:rPr lang="es-MX">
                <a:latin typeface="Aptos Narrow"/>
              </a:rPr>
              <a:t>- </a:t>
            </a:r>
            <a:r>
              <a:rPr lang="es-MX">
                <a:latin typeface="Aptos Narrow"/>
                <a:ea typeface="+mn-lt"/>
                <a:cs typeface="+mn-lt"/>
              </a:rPr>
              <a:t>Define cómo construir la imagen de una parte del proyecto.</a:t>
            </a:r>
            <a:endParaRPr lang="en-US">
              <a:latin typeface="Aptos Narrow"/>
              <a:ea typeface="+mn-lt"/>
              <a:cs typeface="+mn-lt"/>
            </a:endParaRPr>
          </a:p>
          <a:p>
            <a:pPr marL="502920" lvl="1" indent="0">
              <a:buNone/>
            </a:pPr>
            <a:r>
              <a:rPr lang="es-MX">
                <a:latin typeface="Aptos Narrow"/>
              </a:rPr>
              <a:t>- </a:t>
            </a:r>
            <a:r>
              <a:rPr lang="es-MX">
                <a:latin typeface="Aptos Narrow"/>
                <a:ea typeface="+mn-lt"/>
                <a:cs typeface="+mn-lt"/>
              </a:rPr>
              <a:t>Incluye las instrucciones para instalar dependencias, copiar archivos y </a:t>
            </a:r>
            <a:r>
              <a:rPr lang="es-MX" dirty="0">
                <a:latin typeface="Aptos Narrow"/>
                <a:ea typeface="+mn-lt"/>
                <a:cs typeface="+mn-lt"/>
              </a:rPr>
              <a:t>los comandos para </a:t>
            </a:r>
            <a:r>
              <a:rPr lang="es-MX">
                <a:latin typeface="Aptos Narrow"/>
                <a:ea typeface="+mn-lt"/>
                <a:cs typeface="+mn-lt"/>
              </a:rPr>
              <a:t>ejecutar la aplicación.</a:t>
            </a:r>
            <a:endParaRPr lang="en-US">
              <a:latin typeface="Aptos Narrow"/>
              <a:ea typeface="+mn-lt"/>
              <a:cs typeface="+mn-lt"/>
            </a:endParaRPr>
          </a:p>
          <a:p>
            <a:pPr marL="0" indent="0">
              <a:buNone/>
            </a:pPr>
            <a:r>
              <a:rPr lang="es-MX" sz="2400">
                <a:latin typeface="Aptos Narrow"/>
              </a:rPr>
              <a:t>2. Docker-</a:t>
            </a:r>
            <a:r>
              <a:rPr lang="es-MX" sz="2400" err="1">
                <a:latin typeface="Aptos Narrow"/>
              </a:rPr>
              <a:t>Compose.yml</a:t>
            </a:r>
            <a:endParaRPr lang="es-MX" sz="2400" err="1">
              <a:latin typeface="Consolas"/>
            </a:endParaRPr>
          </a:p>
          <a:p>
            <a:pPr marL="502920" lvl="1" indent="0">
              <a:buNone/>
            </a:pPr>
            <a:r>
              <a:rPr lang="es-MX">
                <a:latin typeface="Aptos Narrow"/>
              </a:rPr>
              <a:t>- Se encarga de coordinar el proyecto completo.</a:t>
            </a:r>
          </a:p>
          <a:p>
            <a:pPr marL="502920" lvl="1" indent="0">
              <a:buNone/>
            </a:pPr>
            <a:r>
              <a:rPr lang="es-MX">
                <a:latin typeface="Aptos Narrow"/>
              </a:rPr>
              <a:t>- Indica qué servicios hay, cómo se conectan entre sí, qué puertos van a utilizar, y en qué orden se inician.</a:t>
            </a:r>
          </a:p>
          <a:p>
            <a:pPr marL="0" indent="0">
              <a:buNone/>
            </a:pPr>
            <a:r>
              <a:rPr lang="es-MX" sz="2400">
                <a:latin typeface="Aptos Narrow"/>
              </a:rPr>
              <a:t>3. </a:t>
            </a:r>
            <a:r>
              <a:rPr lang="es-MX" sz="2400">
                <a:latin typeface="Consolas"/>
              </a:rPr>
              <a:t> </a:t>
            </a:r>
            <a:r>
              <a:rPr lang="es-MX" sz="2400" err="1">
                <a:latin typeface="Aptos Narrow"/>
              </a:rPr>
              <a:t>Nginx.conf</a:t>
            </a:r>
            <a:endParaRPr lang="es-MX" sz="2400">
              <a:latin typeface="Aptos Narrow"/>
            </a:endParaRPr>
          </a:p>
          <a:p>
            <a:pPr marL="502920" lvl="1" indent="0">
              <a:buNone/>
            </a:pPr>
            <a:r>
              <a:rPr lang="es-MX">
                <a:latin typeface="Aptos Narrow"/>
              </a:rPr>
              <a:t>- </a:t>
            </a:r>
            <a:r>
              <a:rPr lang="es-MX" dirty="0">
                <a:latin typeface="Aptos Narrow"/>
                <a:ea typeface="+mn-lt"/>
                <a:cs typeface="+mn-lt"/>
              </a:rPr>
              <a:t>Actúa como un mapa de rutas del servidor web:</a:t>
            </a:r>
          </a:p>
          <a:p>
            <a:pPr marL="502920" lvl="1" indent="0">
              <a:buNone/>
            </a:pPr>
            <a:r>
              <a:rPr lang="es-MX">
                <a:latin typeface="Aptos Narrow"/>
              </a:rPr>
              <a:t>- </a:t>
            </a:r>
            <a:r>
              <a:rPr lang="es-MX" dirty="0">
                <a:latin typeface="Aptos Narrow"/>
                <a:ea typeface="+mn-lt"/>
                <a:cs typeface="+mn-lt"/>
              </a:rPr>
              <a:t>Le indica</a:t>
            </a:r>
            <a:r>
              <a:rPr lang="es-MX" dirty="0">
                <a:ea typeface="+mn-lt"/>
                <a:cs typeface="+mn-lt"/>
              </a:rPr>
              <a:t> a </a:t>
            </a:r>
            <a:r>
              <a:rPr lang="es-MX" err="1">
                <a:ea typeface="+mn-lt"/>
                <a:cs typeface="+mn-lt"/>
              </a:rPr>
              <a:t>Nginx</a:t>
            </a:r>
            <a:r>
              <a:rPr lang="es-MX" dirty="0">
                <a:ea typeface="+mn-lt"/>
                <a:cs typeface="+mn-lt"/>
              </a:rPr>
              <a:t> qué hacer con cada petición y a qué aplicación dirigirla.</a:t>
            </a:r>
          </a:p>
        </p:txBody>
      </p:sp>
    </p:spTree>
    <p:extLst>
      <p:ext uri="{BB962C8B-B14F-4D97-AF65-F5344CB8AC3E}">
        <p14:creationId xmlns:p14="http://schemas.microsoft.com/office/powerpoint/2010/main" val="153416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73092-6635-070E-0632-E6660797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AA72BF-6B9B-2E66-EFF4-14B7F69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0652015-350F-6A35-99D4-099DF35F7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D4DFA2-7551-CA17-49FC-D0B076825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25F6DB2-FB92-7AC9-C85B-2F935E629474}"/>
              </a:ext>
            </a:extLst>
          </p:cNvPr>
          <p:cNvSpPr txBox="1">
            <a:spLocks/>
          </p:cNvSpPr>
          <p:nvPr/>
        </p:nvSpPr>
        <p:spPr>
          <a:xfrm>
            <a:off x="494260" y="1683144"/>
            <a:ext cx="2774922" cy="349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latin typeface="Aptos Narrow"/>
              </a:rPr>
              <a:t>Prueba de</a:t>
            </a:r>
            <a:endParaRPr lang="es-CL">
              <a:latin typeface="Aptos Narrow"/>
            </a:endParaRPr>
          </a:p>
          <a:p>
            <a:r>
              <a:rPr lang="es-MX">
                <a:latin typeface="Aptos Narrow"/>
              </a:rPr>
              <a:t>Concepto</a:t>
            </a:r>
            <a:br>
              <a:rPr lang="es-MX">
                <a:latin typeface="Aptos Narrow" panose="020B0004020202020204" pitchFamily="34" charset="0"/>
              </a:rPr>
            </a:br>
            <a:r>
              <a:rPr lang="es-MX" sz="2000">
                <a:latin typeface="Aptos Narrow"/>
              </a:rPr>
              <a:t>Detalles técnicos</a:t>
            </a:r>
            <a:endParaRPr lang="es-CL">
              <a:latin typeface="Aptos Narrow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73A12EE-E7A9-CFED-9B1F-91D613778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325" y="921617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>
                <a:latin typeface="Aptos Narrow"/>
              </a:rPr>
              <a:t>Pasos para levantar los contenedores</a:t>
            </a:r>
          </a:p>
          <a:p>
            <a:pPr marL="0" indent="0">
              <a:buNone/>
            </a:pPr>
            <a:endParaRPr lang="es-MX" sz="2400">
              <a:latin typeface="Aptos Narrow"/>
            </a:endParaRPr>
          </a:p>
          <a:p>
            <a:pPr marL="0" indent="0">
              <a:buNone/>
            </a:pPr>
            <a:r>
              <a:rPr lang="es-MX" sz="2400">
                <a:latin typeface="Aptos Narrow"/>
              </a:rPr>
              <a:t>1. Entrar a la Terminal y ubicarse en la carpeta del proyecto</a:t>
            </a:r>
          </a:p>
          <a:p>
            <a:pPr marL="502920" lvl="1" indent="0">
              <a:buNone/>
            </a:pPr>
            <a:r>
              <a:rPr lang="es-MX">
                <a:latin typeface="Aptos Narrow"/>
              </a:rPr>
              <a:t>- Se recomienda utilizar Powershell en Windows.</a:t>
            </a:r>
          </a:p>
          <a:p>
            <a:pPr marL="502920" lvl="1" indent="0">
              <a:buNone/>
            </a:pPr>
            <a:endParaRPr lang="es-MX" dirty="0">
              <a:latin typeface="Aptos Narrow"/>
            </a:endParaRPr>
          </a:p>
          <a:p>
            <a:pPr marL="0" indent="0">
              <a:buNone/>
            </a:pPr>
            <a:r>
              <a:rPr lang="es-MX" sz="2400">
                <a:latin typeface="Aptos Narrow"/>
              </a:rPr>
              <a:t>2. </a:t>
            </a:r>
            <a:r>
              <a:rPr lang="es-MX" sz="2400" err="1">
                <a:latin typeface="Consolas"/>
              </a:rPr>
              <a:t>docker-compose</a:t>
            </a:r>
            <a:r>
              <a:rPr lang="es-MX" sz="2400">
                <a:latin typeface="Consolas"/>
              </a:rPr>
              <a:t> </a:t>
            </a:r>
            <a:r>
              <a:rPr lang="es-MX" sz="2400" err="1">
                <a:latin typeface="Consolas"/>
              </a:rPr>
              <a:t>build</a:t>
            </a:r>
            <a:endParaRPr lang="es-MX" sz="2400">
              <a:latin typeface="Consolas"/>
            </a:endParaRPr>
          </a:p>
          <a:p>
            <a:pPr marL="502920" lvl="1" indent="0">
              <a:buNone/>
            </a:pPr>
            <a:r>
              <a:rPr lang="es-MX">
                <a:latin typeface="Aptos Narrow"/>
              </a:rPr>
              <a:t>- Se construyen las imágenes de Docker.</a:t>
            </a:r>
          </a:p>
          <a:p>
            <a:pPr marL="0" indent="0">
              <a:buNone/>
            </a:pPr>
            <a:r>
              <a:rPr lang="es-MX" sz="2400">
                <a:latin typeface="Aptos Narrow"/>
              </a:rPr>
              <a:t>3. </a:t>
            </a:r>
            <a:r>
              <a:rPr lang="es-MX" sz="2400" err="1">
                <a:latin typeface="Consolas"/>
              </a:rPr>
              <a:t>docker-compose</a:t>
            </a:r>
            <a:r>
              <a:rPr lang="es-MX" sz="2400">
                <a:latin typeface="Consolas"/>
              </a:rPr>
              <a:t> up</a:t>
            </a:r>
          </a:p>
          <a:p>
            <a:pPr marL="502920" lvl="1" indent="0">
              <a:buNone/>
            </a:pPr>
            <a:r>
              <a:rPr lang="es-MX">
                <a:latin typeface="Aptos Narrow"/>
              </a:rPr>
              <a:t>- Se levantan los contenedores.</a:t>
            </a:r>
          </a:p>
          <a:p>
            <a:pPr marL="502920" lvl="1" indent="0">
              <a:buNone/>
            </a:pPr>
            <a:endParaRPr lang="es-MX">
              <a:latin typeface="Aptos Narrow"/>
            </a:endParaRPr>
          </a:p>
          <a:p>
            <a:pPr marL="0" indent="0">
              <a:buNone/>
            </a:pPr>
            <a:r>
              <a:rPr lang="es-MX" sz="2400">
                <a:latin typeface="Aptos Narrow"/>
              </a:rPr>
              <a:t>4. Ingresar a localhost usando un navegador</a:t>
            </a:r>
            <a:endParaRPr lang="en-US" sz="2400">
              <a:solidFill>
                <a:srgbClr val="000000"/>
              </a:solidFill>
              <a:latin typeface="Aptos Narrow"/>
            </a:endParaRPr>
          </a:p>
          <a:p>
            <a:pPr marL="502920" lvl="1" indent="0">
              <a:buNone/>
            </a:pPr>
            <a:endParaRPr lang="es-MX">
              <a:solidFill>
                <a:srgbClr val="595959"/>
              </a:solidFill>
              <a:latin typeface="Apto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71521676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{CC4B012E-88AA-4940-9208-AE8E5A097FD4}tf03457475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Marco</vt:lpstr>
      <vt:lpstr>Integración</vt:lpstr>
      <vt:lpstr>Contenidos</vt:lpstr>
      <vt:lpstr>Arquitectura de Micro-Servicios Como concepto</vt:lpstr>
      <vt:lpstr>Arquitectura de Micro-Servicios (Como Implementación)</vt:lpstr>
      <vt:lpstr>Arquitectura de Micro-Servicios Como Implementación</vt:lpstr>
      <vt:lpstr>Arquitectura de Micro-Servicios Como Implementación</vt:lpstr>
      <vt:lpstr>PowerPoint Presentation</vt:lpstr>
      <vt:lpstr>PowerPoint Presentation</vt:lpstr>
      <vt:lpstr>PowerPoint Presentation</vt:lpstr>
      <vt:lpstr>PowerPoint Presentation</vt:lpstr>
      <vt:lpstr>Plan de Integración </vt:lpstr>
      <vt:lpstr> 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Vixo-PC</dc:creator>
  <cp:revision>155</cp:revision>
  <dcterms:created xsi:type="dcterms:W3CDTF">2025-11-01T21:54:44Z</dcterms:created>
  <dcterms:modified xsi:type="dcterms:W3CDTF">2025-11-15T18:24:43Z</dcterms:modified>
</cp:coreProperties>
</file>